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package/2006/relationships/metadata/extended-properties" Target="docProps/app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6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711" autoAdjust="0"/>
  </p:normalViewPr>
  <p:slideViewPr>
    <p:cSldViewPr snapToGrid="0" snapToObjects="1">
      <p:cViewPr varScale="1">
        <p:scale>
          <a:sx n="81" d="100"/>
          <a:sy n="81" d="100"/>
        </p:scale>
        <p:origin x="1526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059619"/>
          </a:xfrm>
        </p:spPr>
        <p:txBody>
          <a:bodyPr/>
          <a:lstStyle>
            <a:lvl1pPr>
              <a:defRPr i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9619"/>
            <a:ext cx="91440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4400"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8600" y="5991225"/>
            <a:ext cx="8657948" cy="702538"/>
          </a:xfrm>
        </p:spPr>
        <p:txBody>
          <a:bodyPr/>
          <a:lstStyle>
            <a:lvl1pPr algn="l">
              <a:defRPr>
                <a:solidFill>
                  <a:srgbClr val="FF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6056983-C7FE-467A-BAC2-555821C0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0856" y="4038992"/>
            <a:ext cx="6982287" cy="1439216"/>
          </a:xfrm>
        </p:spPr>
        <p:txBody>
          <a:bodyPr/>
          <a:lstStyle>
            <a:lvl1pPr algn="ctr">
              <a:defRPr sz="3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pPr/>
              <a:t>4/8/2020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701" y="1249500"/>
            <a:ext cx="8846598" cy="553303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4/8/2020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8" r:id="rId6"/>
    <p:sldLayoutId id="214748365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2059619"/>
          </a:xfrm>
        </p:spPr>
        <p:txBody>
          <a:bodyPr/>
          <a:lstStyle/>
          <a:p>
            <a:pPr marL="0" lvl="0" indent="0">
              <a:buNone/>
            </a:pPr>
            <a:r>
              <a:t>National Acute Hospital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059619"/>
            <a:ext cx="9144000" cy="1752600"/>
          </a:xfrm>
        </p:spPr>
        <p:txBody>
          <a:bodyPr>
            <a:normAutofit fontScale="92500" lnSpcReduction="20000"/>
          </a:bodyPr>
          <a:lstStyle/>
          <a:p>
            <a:pPr marL="0" lvl="0" indent="0">
              <a:buNone/>
            </a:pPr>
            <a:r>
              <a:t>Emergency Department</a:t>
            </a:r>
            <a:br/>
            <a:br/>
            <a:endParaRPr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6056983-C7FE-467A-BAC2-555821C007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80856" y="4038992"/>
            <a:ext cx="6982287" cy="1439216"/>
          </a:xfrm>
        </p:spPr>
        <p:txBody>
          <a:bodyPr/>
          <a:lstStyle/>
          <a:p>
            <a:pPr marL="0" lvl="0" indent="0">
              <a:buNone/>
            </a:pPr>
            <a:r>
              <a:t>March 2020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ED Attendances (Ages: 0-15) Month &amp; YTD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88949C-F1CC-46EB-98DB-523BE24CBF9D}"/>
              </a:ext>
            </a:extLst>
          </p:cNvPr>
          <p:cNvGraphicFramePr>
            <a:graphicFrameLocks noGrp="1"/>
          </p:cNvGraphicFramePr>
          <p:nvPr/>
        </p:nvGraphicFramePr>
        <p:xfrm>
          <a:off x="1008004" y="1600193"/>
          <a:ext cx="7127992" cy="4525978"/>
        </p:xfrm>
        <a:graphic>
          <a:graphicData uri="http://schemas.openxmlformats.org/drawingml/2006/table">
            <a:tbl>
              <a:tblPr/>
              <a:tblGrid>
                <a:gridCol w="2212920">
                  <a:extLst>
                    <a:ext uri="{9D8B030D-6E8A-4147-A177-3AD203B41FA5}">
                      <a16:colId xmlns:a16="http://schemas.microsoft.com/office/drawing/2014/main" val="565985345"/>
                    </a:ext>
                  </a:extLst>
                </a:gridCol>
                <a:gridCol w="921576">
                  <a:extLst>
                    <a:ext uri="{9D8B030D-6E8A-4147-A177-3AD203B41FA5}">
                      <a16:colId xmlns:a16="http://schemas.microsoft.com/office/drawing/2014/main" val="1700401943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903966985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842907887"/>
                    </a:ext>
                  </a:extLst>
                </a:gridCol>
                <a:gridCol w="153596">
                  <a:extLst>
                    <a:ext uri="{9D8B030D-6E8A-4147-A177-3AD203B41FA5}">
                      <a16:colId xmlns:a16="http://schemas.microsoft.com/office/drawing/2014/main" val="1459574166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2140634498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3371085060"/>
                    </a:ext>
                  </a:extLst>
                </a:gridCol>
                <a:gridCol w="153596">
                  <a:extLst>
                    <a:ext uri="{9D8B030D-6E8A-4147-A177-3AD203B41FA5}">
                      <a16:colId xmlns:a16="http://schemas.microsoft.com/office/drawing/2014/main" val="4086830958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1210595502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1456815489"/>
                    </a:ext>
                  </a:extLst>
                </a:gridCol>
              </a:tblGrid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ED Attendances (Ages:0-15)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083859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2019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Difference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43580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65412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Children's Health Ireland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Crumlin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2,439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8,168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3,491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10,394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184291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Paed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1,471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6,245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3,117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9,141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-52.8%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-31.7%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40593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Temple Street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2,623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9,750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4,689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14,388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-44.1%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65419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Dublin Midlands Hospitals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Naas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14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31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-88.9%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-54.8%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363483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Portlaoise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644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2,451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1,015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3,341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-36.6%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-26.6%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513611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James's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13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-40%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-46.2%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72455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Adult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-66.7%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940568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Tullamore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248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888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449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1,113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-44.8%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-20.2%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363782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Ireland East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Mater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-100%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74565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Mullingar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538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2,114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986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3,009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-45.4%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29780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Navan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35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18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55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-77.8%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-36.4%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524417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Luke's Kilkenny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550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2,183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1,022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3,109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-46.2%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540342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Vincent's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14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89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59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138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-76.3%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-35.5%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609954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Wexford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591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2,010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905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2,665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-34.7%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-24.6%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15755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RCSI Hospitals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Beaumont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10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17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-41.2%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24861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Cavan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458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1,656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849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2,459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-46.1%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320902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Connolly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14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20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-66.7%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28058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OLOL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972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3,745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1,797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5,285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-45.9%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212702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Saolta Healthcare University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Galway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731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2,777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1,306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3,841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126684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Letterkenny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391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1,409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636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1,587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-38.5%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-11.2%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34925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Mayo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459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1,614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809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2,312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-43.3%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969143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Portiuncula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334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1,333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622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1,833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-46.3%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852398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Sligo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439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1,607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663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1,897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-33.8%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254748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South/South West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CUH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745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2,911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1,254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3,696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-40.6%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474498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Kerry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344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1,317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614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1,695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-22.3%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591768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Mercy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209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945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423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1,337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-50.6%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35498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 Tipp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368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1,332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616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1,706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-40.3%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074065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Waterford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555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2,104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962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2,665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-42.3%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3574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University of Limerick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Limerick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832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3,261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1,531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4,490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-45.7%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1559377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46745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National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15,966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59,990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27,857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82,241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-42.7%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04082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ED Attendances (Ages: 75+) Month &amp; YTD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0CBAB3-2B44-4D8E-BA3C-F73FD800544A}"/>
              </a:ext>
            </a:extLst>
          </p:cNvPr>
          <p:cNvGraphicFramePr>
            <a:graphicFrameLocks noGrp="1"/>
          </p:cNvGraphicFramePr>
          <p:nvPr/>
        </p:nvGraphicFramePr>
        <p:xfrm>
          <a:off x="663099" y="1600197"/>
          <a:ext cx="7817801" cy="4525969"/>
        </p:xfrm>
        <a:graphic>
          <a:graphicData uri="http://schemas.openxmlformats.org/drawingml/2006/table">
            <a:tbl>
              <a:tblPr/>
              <a:tblGrid>
                <a:gridCol w="2427074">
                  <a:extLst>
                    <a:ext uri="{9D8B030D-6E8A-4147-A177-3AD203B41FA5}">
                      <a16:colId xmlns:a16="http://schemas.microsoft.com/office/drawing/2014/main" val="2540875570"/>
                    </a:ext>
                  </a:extLst>
                </a:gridCol>
                <a:gridCol w="1010761">
                  <a:extLst>
                    <a:ext uri="{9D8B030D-6E8A-4147-A177-3AD203B41FA5}">
                      <a16:colId xmlns:a16="http://schemas.microsoft.com/office/drawing/2014/main" val="3320065668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85285769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3555749186"/>
                    </a:ext>
                  </a:extLst>
                </a:gridCol>
                <a:gridCol w="168460">
                  <a:extLst>
                    <a:ext uri="{9D8B030D-6E8A-4147-A177-3AD203B41FA5}">
                      <a16:colId xmlns:a16="http://schemas.microsoft.com/office/drawing/2014/main" val="1847726245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4084652674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4150741620"/>
                    </a:ext>
                  </a:extLst>
                </a:gridCol>
                <a:gridCol w="168460">
                  <a:extLst>
                    <a:ext uri="{9D8B030D-6E8A-4147-A177-3AD203B41FA5}">
                      <a16:colId xmlns:a16="http://schemas.microsoft.com/office/drawing/2014/main" val="598534971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2389092387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3688146117"/>
                    </a:ext>
                  </a:extLst>
                </a:gridCol>
              </a:tblGrid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ED Attendances (Ages:75+)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98964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2019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Difference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989374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50729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Dublin Midlands Hospitals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Naas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971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407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1,243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-36.4%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28300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Portlaoise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198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848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277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864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696523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James's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400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1,570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593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1,686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87749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Adult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368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1,300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483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1,361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-23.8%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666612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Tullamore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373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1,275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457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1,321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-18.4%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61758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Ireland East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Mater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559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2,116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829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2,456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700974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Mullingar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896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333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1,004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-23.7%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533035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Navan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191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724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328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836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-41.8%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443760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Luke's Kilkenny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349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1,391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484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1,447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789270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Vincent's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684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2,369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892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2,664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-23.3%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-11.1%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373875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Wexford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334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1,337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474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1,393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04437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RCSI Hospitals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Beaumont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633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2,357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902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2,623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446938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Cavan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323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1,130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381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1,268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046066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Connolly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345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1,289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481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1,419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-9.2%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87799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OLOL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430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1,659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595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1,670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-0.7%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310609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Saolta Healthcare University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Galway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444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1,751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692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2,030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-35.8%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5668404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Letterkenny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434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1,545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584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1,707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-25.7%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-9.5%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3977189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Mayo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363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1,394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531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1,483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-31.6%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650889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Portiuncula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246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820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334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1,011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-26.3%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-18.9%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831284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Sligo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388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1,433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584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1,634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-33.6%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-12.3%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899820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South/South West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CUH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562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2,056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872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2,494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-35.6%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-17.6%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19323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Kerry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315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1,126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424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1,247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-25.7%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-9.7%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67325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Mercy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220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810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344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1,089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-25.6%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74364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 Tipp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264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957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363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1,048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608304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Waterford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422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1,651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662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1,978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-36.3%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-16.5%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244127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University of Limerick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Limerick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603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2,072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778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2,163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-22.5%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-4.2%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79929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067938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National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9,961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36,847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14,084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41,139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24352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ED Departures By Destination</a:t>
            </a:r>
          </a:p>
        </p:txBody>
      </p:sp>
      <p:pic>
        <p:nvPicPr>
          <p:cNvPr id="3" name="Picture 1" descr="National_MMMM_YYYY_Review_A_V2_files/figure-pptx/destinationTab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ED Admissions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ED Admissions Trend (Bar)</a:t>
            </a:r>
          </a:p>
        </p:txBody>
      </p:sp>
      <p:pic>
        <p:nvPicPr>
          <p:cNvPr id="3" name="Picture 1" descr="National_MMMM_YYYY_Review_A_V2_files/figure-pptx/admtren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ED Admissions Age Profile</a:t>
            </a:r>
          </a:p>
        </p:txBody>
      </p:sp>
      <p:pic>
        <p:nvPicPr>
          <p:cNvPr id="3" name="Picture 1" descr="National_MMMM_YYYY_Review_A_V2_files/figure-pptx/edAdmissionsAgePie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ED Admissions Month &amp; YTD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26B490D-19C2-4E45-9974-BFF05CD9CE81}"/>
              </a:ext>
            </a:extLst>
          </p:cNvPr>
          <p:cNvGraphicFramePr>
            <a:graphicFrameLocks noGrp="1"/>
          </p:cNvGraphicFramePr>
          <p:nvPr/>
        </p:nvGraphicFramePr>
        <p:xfrm>
          <a:off x="1008004" y="1600193"/>
          <a:ext cx="7127992" cy="4525978"/>
        </p:xfrm>
        <a:graphic>
          <a:graphicData uri="http://schemas.openxmlformats.org/drawingml/2006/table">
            <a:tbl>
              <a:tblPr/>
              <a:tblGrid>
                <a:gridCol w="2212920">
                  <a:extLst>
                    <a:ext uri="{9D8B030D-6E8A-4147-A177-3AD203B41FA5}">
                      <a16:colId xmlns:a16="http://schemas.microsoft.com/office/drawing/2014/main" val="3752477280"/>
                    </a:ext>
                  </a:extLst>
                </a:gridCol>
                <a:gridCol w="921576">
                  <a:extLst>
                    <a:ext uri="{9D8B030D-6E8A-4147-A177-3AD203B41FA5}">
                      <a16:colId xmlns:a16="http://schemas.microsoft.com/office/drawing/2014/main" val="1949783304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2998798216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981929038"/>
                    </a:ext>
                  </a:extLst>
                </a:gridCol>
                <a:gridCol w="153596">
                  <a:extLst>
                    <a:ext uri="{9D8B030D-6E8A-4147-A177-3AD203B41FA5}">
                      <a16:colId xmlns:a16="http://schemas.microsoft.com/office/drawing/2014/main" val="262846843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2277306404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1870290081"/>
                    </a:ext>
                  </a:extLst>
                </a:gridCol>
                <a:gridCol w="153596">
                  <a:extLst>
                    <a:ext uri="{9D8B030D-6E8A-4147-A177-3AD203B41FA5}">
                      <a16:colId xmlns:a16="http://schemas.microsoft.com/office/drawing/2014/main" val="1826882146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3545341908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186794372"/>
                    </a:ext>
                  </a:extLst>
                </a:gridCol>
              </a:tblGrid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ED Admissions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1292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2019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Difference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00610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915609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Children's Health Ireland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Crumlin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330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1,131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445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1,283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-25.8%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-11.8%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74035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Paed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227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972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380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1,254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-40.3%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-22.5%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707192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Temple Street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200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672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350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1,087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-42.9%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-38.2%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66163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Dublin Midlands Hospitals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Naas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463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1,849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766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2,284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-39.6%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08261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Portlaoise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463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1,907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819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2,588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-43.5%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-26.3%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893781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James's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916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3,179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1,182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3,553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-22.5%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91879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Adult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929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3,217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1,145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3,488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-18.9%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120433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Tullamore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502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1,963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754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2,299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-33.4%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-14.6%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483050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Ireland East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Mater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1,380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4,085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1,471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4,381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47697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Mullingar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624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2,452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967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2,898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-35.5%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943475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Navan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282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1,005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389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1,107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-9.2%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8716479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Luke's Kilkenny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1,080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4,445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1,711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5,116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-36.9%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11410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Vincent's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1,515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4,398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1,504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4,352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+0.7%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+1.1%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965965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Wexford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719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2,703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1,026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3,078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-12.2%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08823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RCSI Hospitals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Beaumont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1,034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3,431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1,258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3,637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-17.8%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744282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Cavan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600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2,099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838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2,454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-14.5%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7342189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Connolly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876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3,001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1,057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3,180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-17.1%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39977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OLOL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1,169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4,191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1,597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4,802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-26.8%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-12.7%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803216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Saolta Healthcare University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Galway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1,050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3,510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1,413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4,195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-25.7%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-16.3%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849540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Letterkenny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1,073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3,485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1,283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3,722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-16.4%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17954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Mayo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663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2,454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1,042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3,036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-36.4%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-19.2%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346971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Portiuncula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444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1,675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636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1,953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-14.2%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37135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Sligo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669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2,336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976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2,867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-31.5%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-18.5%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148765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South/South West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CUH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1,332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4,382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1,699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5,149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-14.9%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5494507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Kerry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621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2,066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854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2,580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-19.9%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743537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Mercy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542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1,746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547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1,650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-0.9%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+5.8%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113588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 Tipp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695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2,585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963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2,772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09133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Waterford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720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2,650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965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2,715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-25.4%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43437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University of Limerick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Limerick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1,640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5,297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1,935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5,884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491422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139084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National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22,758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78,886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29,972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89,364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-24.1%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-11.7%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70402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ED Admissions (Ages: 0-15) Month &amp; YTD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C176487-D628-431C-A8AC-AA66D33B2A7C}"/>
              </a:ext>
            </a:extLst>
          </p:cNvPr>
          <p:cNvGraphicFramePr>
            <a:graphicFrameLocks noGrp="1"/>
          </p:cNvGraphicFramePr>
          <p:nvPr/>
        </p:nvGraphicFramePr>
        <p:xfrm>
          <a:off x="1008004" y="1600193"/>
          <a:ext cx="7127992" cy="4525978"/>
        </p:xfrm>
        <a:graphic>
          <a:graphicData uri="http://schemas.openxmlformats.org/drawingml/2006/table">
            <a:tbl>
              <a:tblPr/>
              <a:tblGrid>
                <a:gridCol w="2212920">
                  <a:extLst>
                    <a:ext uri="{9D8B030D-6E8A-4147-A177-3AD203B41FA5}">
                      <a16:colId xmlns:a16="http://schemas.microsoft.com/office/drawing/2014/main" val="2187135085"/>
                    </a:ext>
                  </a:extLst>
                </a:gridCol>
                <a:gridCol w="921576">
                  <a:extLst>
                    <a:ext uri="{9D8B030D-6E8A-4147-A177-3AD203B41FA5}">
                      <a16:colId xmlns:a16="http://schemas.microsoft.com/office/drawing/2014/main" val="1410773427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2654115205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4119851244"/>
                    </a:ext>
                  </a:extLst>
                </a:gridCol>
                <a:gridCol w="153596">
                  <a:extLst>
                    <a:ext uri="{9D8B030D-6E8A-4147-A177-3AD203B41FA5}">
                      <a16:colId xmlns:a16="http://schemas.microsoft.com/office/drawing/2014/main" val="915158656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2806320264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1750864502"/>
                    </a:ext>
                  </a:extLst>
                </a:gridCol>
                <a:gridCol w="153596">
                  <a:extLst>
                    <a:ext uri="{9D8B030D-6E8A-4147-A177-3AD203B41FA5}">
                      <a16:colId xmlns:a16="http://schemas.microsoft.com/office/drawing/2014/main" val="1209640354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2174743465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1978932010"/>
                    </a:ext>
                  </a:extLst>
                </a:gridCol>
              </a:tblGrid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ED Admissions (Ages:0-15)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674515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2019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Difference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5475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1586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Children's Health Ireland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Crumlin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317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1,105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439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1,256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013092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Paed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225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966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379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1,251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-40.6%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-22.8%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22963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Temple Street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198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666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349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1,082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-43.3%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-38.4%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182885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Dublin Midlands Hospitals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Naas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071588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Portlaoise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101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383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183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624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-44.8%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-38.6%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284908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James's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-100%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10391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Adult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638821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Tullamore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19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110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-24.5%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534462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Ireland East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Mater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276097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Mullingar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389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156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484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-40.4%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-19.6%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217330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Navan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00882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Luke's Kilkenny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468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210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600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-55.7%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53342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Vincent's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14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+0%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-35.7%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139287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Wexford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347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129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402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553996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RCSI Hospitals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Beaumont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-100%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585793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Cavan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289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132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364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-35.6%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-20.6%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73869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Connolly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  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381370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OLOL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143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576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276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810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-48.2%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262388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Saolta Healthcare University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Galway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129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503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236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637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-45.3%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684969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Letterkenny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107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357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149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424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820237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Mayo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218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313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393925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Portiuncula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106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382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118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405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520699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Sligo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246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143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418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-55.2%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-41.1%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36606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South/South West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CUH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185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685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274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817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-16.2%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493857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Kerry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110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390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228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713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-51.8%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-45.3%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00228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Mercy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223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208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+7.2%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131864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 Tipp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311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120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360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266001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Waterford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158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161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-18.9%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16992467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University of Limerick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Limerick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949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394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1,039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-36.3%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002459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195813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National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2,572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9,703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4,187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12,496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-38.6%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-22.4%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93809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ED Admissions (Ages: 75+) Month &amp; YTD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EAAC4AD-BAB1-49B1-B350-B6DED4035DA9}"/>
              </a:ext>
            </a:extLst>
          </p:cNvPr>
          <p:cNvGraphicFramePr>
            <a:graphicFrameLocks noGrp="1"/>
          </p:cNvGraphicFramePr>
          <p:nvPr/>
        </p:nvGraphicFramePr>
        <p:xfrm>
          <a:off x="663099" y="1600197"/>
          <a:ext cx="7817801" cy="4525969"/>
        </p:xfrm>
        <a:graphic>
          <a:graphicData uri="http://schemas.openxmlformats.org/drawingml/2006/table">
            <a:tbl>
              <a:tblPr/>
              <a:tblGrid>
                <a:gridCol w="2427074">
                  <a:extLst>
                    <a:ext uri="{9D8B030D-6E8A-4147-A177-3AD203B41FA5}">
                      <a16:colId xmlns:a16="http://schemas.microsoft.com/office/drawing/2014/main" val="1031414666"/>
                    </a:ext>
                  </a:extLst>
                </a:gridCol>
                <a:gridCol w="1010761">
                  <a:extLst>
                    <a:ext uri="{9D8B030D-6E8A-4147-A177-3AD203B41FA5}">
                      <a16:colId xmlns:a16="http://schemas.microsoft.com/office/drawing/2014/main" val="4217565436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86540648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1937759346"/>
                    </a:ext>
                  </a:extLst>
                </a:gridCol>
                <a:gridCol w="168460">
                  <a:extLst>
                    <a:ext uri="{9D8B030D-6E8A-4147-A177-3AD203B41FA5}">
                      <a16:colId xmlns:a16="http://schemas.microsoft.com/office/drawing/2014/main" val="2335935449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2625627134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3235649607"/>
                    </a:ext>
                  </a:extLst>
                </a:gridCol>
                <a:gridCol w="168460">
                  <a:extLst>
                    <a:ext uri="{9D8B030D-6E8A-4147-A177-3AD203B41FA5}">
                      <a16:colId xmlns:a16="http://schemas.microsoft.com/office/drawing/2014/main" val="1770637307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552327965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1375919711"/>
                    </a:ext>
                  </a:extLst>
                </a:gridCol>
              </a:tblGrid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ED Admissions (Ages:75+)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567118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2019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Difference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05185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461393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Dublin Midlands Hospitals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Naas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133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489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204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632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-34.8%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-22.6%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255818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Portlaoise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440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164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503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-43.3%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-12.5%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494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James's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923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342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965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-26.6%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567753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Adult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211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785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755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-17.3%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121858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Tullamore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205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722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247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724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-0.3%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73094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Ireland East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Mater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292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961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422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1,213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-20.8%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052584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Mullingar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161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586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201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632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-19.9%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311522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Navan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331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130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357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-26.2%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363655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Luke's Kilkenny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1,042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376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1,125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602586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Vincent's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440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1,368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483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1,447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21695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Wexford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190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772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275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854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-9.6%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172766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RCSI Hospitals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Beaumont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322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1,152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450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1,285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68399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Cavan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189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622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218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704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-11.6%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296217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Connolly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201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779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293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873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-31.4%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097789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OLOL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266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1,040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373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1,084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2231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Saolta Healthcare University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Galway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908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341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1,022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-24.9%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-11.2%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429991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Letterkenny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284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987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371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1,108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-23.5%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247267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Mayo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199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822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342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940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-41.8%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-12.6%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203396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Portiuncula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121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456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200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572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-39.5%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-20.3%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72243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Sligo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217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790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326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948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-33.4%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-16.7%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000114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South/South West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CUH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333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1,029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422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1,294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-20.5%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877661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Kerry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175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611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223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680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51031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Mercy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140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508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171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570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-18.1%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333259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 Tipp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179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651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730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634695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Waterford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235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845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308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895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-23.7%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07079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University of Limerick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Limerick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402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1,272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410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1,316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706329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30785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National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5,846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20,891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7,806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23,228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-25.1%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-10.1%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05868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Admission % by Hospital</a:t>
            </a:r>
          </a:p>
        </p:txBody>
      </p:sp>
      <p:pic>
        <p:nvPicPr>
          <p:cNvPr id="3" name="Picture 1" descr="National_MMMM_YYYY_Review_A_V2_files/figure-pptx/admRate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Contents</a:t>
            </a:r>
          </a:p>
        </p:txBody>
      </p:sp>
      <p:pic>
        <p:nvPicPr>
          <p:cNvPr id="3" name="Picture 1" descr="National_MMMM_YYYY_Review_A_V2_files/figure-pptx/toc1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Admissions by Destination</a:t>
            </a:r>
          </a:p>
        </p:txBody>
      </p:sp>
      <p:pic>
        <p:nvPicPr>
          <p:cNvPr id="3" name="Picture 1" descr="National_MMMM_YYYY_Review_A_V2_files/figure-pptx/admDestinationTabl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14400" y="1244600"/>
            <a:ext cx="72898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Quadrant Performance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Note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ED records of patients with an age on registration less than 16 years are excluded from calculation of average PET and departure count.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Trolleys per 100 Departures Vs Mean PET</a:t>
            </a:r>
          </a:p>
        </p:txBody>
      </p:sp>
      <p:pic>
        <p:nvPicPr>
          <p:cNvPr id="3" name="Picture 1" descr="National_MMMM_YYYY_Review_A_V2_files/figure-pptx/quadrant1_v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Trolleys per 100 Admissions Vs Mean Admitted PET</a:t>
            </a:r>
          </a:p>
        </p:txBody>
      </p:sp>
      <p:pic>
        <p:nvPicPr>
          <p:cNvPr id="3" name="Picture 1" descr="National_MMMM_YYYY_Review_A_V2_files/figure-pptx/quadrant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Patient Experience Time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Median PET By Hospital</a:t>
            </a:r>
          </a:p>
        </p:txBody>
      </p:sp>
      <p:pic>
        <p:nvPicPr>
          <p:cNvPr id="3" name="Picture 1" descr="National_MMMM_YYYY_Review_A_V2_files/figure-pptx/medianPET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PET Performance</a:t>
            </a:r>
          </a:p>
        </p:txBody>
      </p:sp>
      <p:pic>
        <p:nvPicPr>
          <p:cNvPr id="3" name="Picture 1" descr="National_MMMM_YYYY_Review_A_V2_files/figure-pptx/petPerformance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PET Distribution</a:t>
            </a:r>
          </a:p>
        </p:txBody>
      </p:sp>
      <p:pic>
        <p:nvPicPr>
          <p:cNvPr id="3" name="Picture 1" descr="National_MMMM_YYYY_Review_A_V2_files/figure-pptx/petdist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PET 6 &amp; 9 Hour Performance By Hospital</a:t>
            </a:r>
          </a:p>
        </p:txBody>
      </p:sp>
      <p:pic>
        <p:nvPicPr>
          <p:cNvPr id="3" name="Picture 1" descr="National_MMMM_YYYY_Review_A_V2_files/figure-pptx/pet69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Executive 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CCD04C6-8F92-4888-B5E2-8C41DED44C82}"/>
              </a:ext>
            </a:extLst>
          </p:cNvPr>
          <p:cNvGraphicFramePr>
            <a:graphicFrameLocks noGrp="1"/>
          </p:cNvGraphicFramePr>
          <p:nvPr/>
        </p:nvGraphicFramePr>
        <p:xfrm>
          <a:off x="584200" y="2979261"/>
          <a:ext cx="7975600" cy="176784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87717124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299557859"/>
                    </a:ext>
                  </a:extLst>
                </a:gridCol>
                <a:gridCol w="4902200">
                  <a:extLst>
                    <a:ext uri="{9D8B030D-6E8A-4147-A177-3AD203B41FA5}">
                      <a16:colId xmlns:a16="http://schemas.microsoft.com/office/drawing/2014/main" val="1166430333"/>
                    </a:ext>
                  </a:extLst>
                </a:gridCol>
              </a:tblGrid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KPI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Values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FFFFFF"/>
                          </a:solidFill>
                          <a:effectLst/>
                          <a:latin typeface="Open Sans"/>
                        </a:rPr>
                        <a:t>Comments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215401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Monthly Attends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78,242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-32 % compared to  March 2019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5391457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  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-15.5 % YTD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4948580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6 Hour PET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70.6 %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Prior Month:  60.5 %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007680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9 Hour PET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85.1 %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Prior Month:  75.9 %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954403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PET &gt;= 24 hours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1,408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98.2 % of all ED departures &lt; 24 hours from registration.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064768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8 AM Trolleys (YTD)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2,611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-72.9 % compared to March 2019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1030972"/>
                  </a:ext>
                </a:extLst>
              </a:tr>
              <a:tr h="220980"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 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1400" b="0" i="0" u="none" strike="noStrike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23,839 (YTD)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Open Sans"/>
                        </a:rPr>
                        <a:t> -16.2 % compared to YTD 2019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D8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846742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PET 6 &amp; 9 Hour Performance By Hospital (Admitted)</a:t>
            </a:r>
          </a:p>
        </p:txBody>
      </p:sp>
      <p:pic>
        <p:nvPicPr>
          <p:cNvPr id="3" name="Picture 1" descr="National_MMMM_YYYY_Review_A_V2_files/figure-pptx/admpet69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PET 6 &amp; 9 Hour Performance By Hospital (Not-Admitted)</a:t>
            </a:r>
          </a:p>
        </p:txBody>
      </p:sp>
      <p:pic>
        <p:nvPicPr>
          <p:cNvPr id="3" name="Picture 1" descr="National_MMMM_YYYY_Review_A_V2_files/figure-pptx/nadmpet69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PET &gt;= 24 Hours</a:t>
            </a:r>
          </a:p>
        </p:txBody>
      </p:sp>
      <p:pic>
        <p:nvPicPr>
          <p:cNvPr id="3" name="Picture 1" descr="National_MMMM_YYYY_Review_A_V2_files/figure-pptx/pet24tb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8100" y="1244600"/>
            <a:ext cx="64897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PET &gt;= 24 Hours (Ages 75+)</a:t>
            </a:r>
          </a:p>
        </p:txBody>
      </p:sp>
      <p:pic>
        <p:nvPicPr>
          <p:cNvPr id="3" name="Picture 1" descr="National_MMMM_YYYY_Review_A_V2_files/figure-pptx/petgt24over75tbl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08100" y="1244600"/>
            <a:ext cx="6489700" cy="55245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Trolleys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Trolleys Month &amp; YTD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61D691F-A930-4DBA-AB1F-ECBFAD205255}"/>
              </a:ext>
            </a:extLst>
          </p:cNvPr>
          <p:cNvGraphicFramePr>
            <a:graphicFrameLocks noGrp="1"/>
          </p:cNvGraphicFramePr>
          <p:nvPr/>
        </p:nvGraphicFramePr>
        <p:xfrm>
          <a:off x="663099" y="1600197"/>
          <a:ext cx="7817801" cy="4525969"/>
        </p:xfrm>
        <a:graphic>
          <a:graphicData uri="http://schemas.openxmlformats.org/drawingml/2006/table">
            <a:tbl>
              <a:tblPr/>
              <a:tblGrid>
                <a:gridCol w="2427074">
                  <a:extLst>
                    <a:ext uri="{9D8B030D-6E8A-4147-A177-3AD203B41FA5}">
                      <a16:colId xmlns:a16="http://schemas.microsoft.com/office/drawing/2014/main" val="3991882736"/>
                    </a:ext>
                  </a:extLst>
                </a:gridCol>
                <a:gridCol w="1010761">
                  <a:extLst>
                    <a:ext uri="{9D8B030D-6E8A-4147-A177-3AD203B41FA5}">
                      <a16:colId xmlns:a16="http://schemas.microsoft.com/office/drawing/2014/main" val="282560834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3551757310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3965338412"/>
                    </a:ext>
                  </a:extLst>
                </a:gridCol>
                <a:gridCol w="168460">
                  <a:extLst>
                    <a:ext uri="{9D8B030D-6E8A-4147-A177-3AD203B41FA5}">
                      <a16:colId xmlns:a16="http://schemas.microsoft.com/office/drawing/2014/main" val="2246551036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1770424758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2158037118"/>
                    </a:ext>
                  </a:extLst>
                </a:gridCol>
                <a:gridCol w="168460">
                  <a:extLst>
                    <a:ext uri="{9D8B030D-6E8A-4147-A177-3AD203B41FA5}">
                      <a16:colId xmlns:a16="http://schemas.microsoft.com/office/drawing/2014/main" val="3013280622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1375260119"/>
                    </a:ext>
                  </a:extLst>
                </a:gridCol>
                <a:gridCol w="673841">
                  <a:extLst>
                    <a:ext uri="{9D8B030D-6E8A-4147-A177-3AD203B41FA5}">
                      <a16:colId xmlns:a16="http://schemas.microsoft.com/office/drawing/2014/main" val="126142521"/>
                    </a:ext>
                  </a:extLst>
                </a:gridCol>
              </a:tblGrid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8am TrolleyGAR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128229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2019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Difference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13542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32120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Dublin Midlands Hospitals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Naas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526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494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1,214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-93.1%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-56.7%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4013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Portlaoise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323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294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1,000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-86.7%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-67.7%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94739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James's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102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881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323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872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-68.4%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91662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Adult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842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325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1,042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-70.5%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-19.2%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54241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Tullamore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107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789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426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1,326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-74.9%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-40.5%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62069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Ireland East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Mater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152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1,604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614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1,745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-75.2%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88561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Mullingar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174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913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242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662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+37.9%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6152362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Navan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12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226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204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-82.6%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+10.8%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841247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Luke's Kilkenny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551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178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453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-58.4%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+21.6%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092047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Vincent's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208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1,451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290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1,367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+6.1%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67989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Wexford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498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295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798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-79.3%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-37.6%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568100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RCSI Hospitals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Beaumont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515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835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-84.8%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-38.3%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872744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Cavan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401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198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-46.3%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+102.5%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7846214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Connolly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15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388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197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576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-92.4%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2998654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OLOL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40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611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726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-84.3%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71261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Saolta Healthcare University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Galway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181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2,201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937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2,266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-80.7%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78758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Letterkenny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609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195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958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-58.5%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-36.4%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81391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Mayo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29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919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301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942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-90.4%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-2.4%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970152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Portiuncula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379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298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590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-89.6%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-35.8%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6992118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Sligo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89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551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398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1,216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-77.6%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-54.7%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25126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South/South West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CUH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256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2,204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711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2,049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-64%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+7.6%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308624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Kerry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209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1,337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499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1,391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-58.1%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9384520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Mercy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144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1,155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260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 965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-44.6%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+19.7%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5282881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 Tipp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109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1,389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417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1,169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-73.9%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+18.8%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5406733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Waterford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133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1,118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566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1,903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-76.5%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-41.3%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3280566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University of Limerick Hospital Group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Limerick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167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1,458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751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1,987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-77.8%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-26.6%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307694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9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343615"/>
                  </a:ext>
                </a:extLst>
              </a:tr>
              <a:tr h="145999"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National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2,611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23,839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9,645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28,454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-72.9%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-16.2%</a:t>
                      </a:r>
                    </a:p>
                  </a:txBody>
                  <a:tcPr marL="3744" marR="3744" marT="3744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05349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30-Day Moving Average (Year on Year Comparison)</a:t>
            </a:r>
          </a:p>
        </p:txBody>
      </p:sp>
      <p:pic>
        <p:nvPicPr>
          <p:cNvPr id="3" name="Picture 1" descr="National_MMMM_YYYY_Review_A_V2_files/figure-pptx/trolleys30dmavYvY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30-Day Moving Average</a:t>
            </a:r>
          </a:p>
        </p:txBody>
      </p:sp>
      <p:pic>
        <p:nvPicPr>
          <p:cNvPr id="3" name="Picture 1" descr="National_MMMM_YYYY_Review_A_V2_files/figure-pptx/trolleys30dmav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Monthly Trolley Count by Hospital</a:t>
            </a:r>
          </a:p>
        </p:txBody>
      </p:sp>
      <p:pic>
        <p:nvPicPr>
          <p:cNvPr id="3" name="Picture 1" descr="National_MMMM_YYYY_Review_A_V2_files/figure-pptx/trolleycountbyhosp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% Contribution to Trolley Count</a:t>
            </a:r>
          </a:p>
        </p:txBody>
      </p:sp>
      <p:pic>
        <p:nvPicPr>
          <p:cNvPr id="3" name="Picture 1" descr="National_MMMM_YYYY_Review_A_V2_files/figure-pptx/trolleycontrib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t>ED Attendances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Change in YTD Trolley Count</a:t>
            </a:r>
          </a:p>
        </p:txBody>
      </p:sp>
      <p:pic>
        <p:nvPicPr>
          <p:cNvPr id="3" name="Picture 1" descr="National_MMMM_YYYY_Review_A_V2_files/figure-pptx/changeytdtrolleys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% Change in YTD Trolley Count</a:t>
            </a:r>
          </a:p>
        </p:txBody>
      </p:sp>
      <p:pic>
        <p:nvPicPr>
          <p:cNvPr id="3" name="Picture 1" descr="National_MMMM_YYYY_Review_A_V2_files/figure-pptx/pcchangeytdtrolleys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ED Attendances Trend (Bar)</a:t>
            </a:r>
          </a:p>
        </p:txBody>
      </p:sp>
      <p:pic>
        <p:nvPicPr>
          <p:cNvPr id="3" name="Picture 1" descr="National_MMMM_YYYY_Review_A_V2_files/figure-pptx/edAttendsBar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ED Attendances Age Profile Trend</a:t>
            </a:r>
          </a:p>
        </p:txBody>
      </p:sp>
      <p:pic>
        <p:nvPicPr>
          <p:cNvPr id="3" name="Picture 1" descr="National_MMMM_YYYY_Review_A_V2_files/figure-pptx/agetren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ED Attendances Age Profile Trend (% of Total)</a:t>
            </a:r>
          </a:p>
        </p:txBody>
      </p:sp>
      <p:pic>
        <p:nvPicPr>
          <p:cNvPr id="3" name="Picture 1" descr="National_MMMM_YYYY_Review_A_V2_files/figure-pptx/agepctrend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ED Attendances Age Profile</a:t>
            </a:r>
          </a:p>
        </p:txBody>
      </p:sp>
      <p:pic>
        <p:nvPicPr>
          <p:cNvPr id="3" name="Picture 1" descr="National_MMMM_YYYY_Review_A_V2_files/figure-pptx/edAttendsAgePie2-1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39700" y="1549400"/>
            <a:ext cx="8839200" cy="4914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marL="0" lvl="0" indent="0">
              <a:buNone/>
            </a:pPr>
            <a:r>
              <a:t>ED Attendances Month &amp; YTD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B725A7-5DD2-4A1F-8D43-F1A09AA8FA6B}"/>
              </a:ext>
            </a:extLst>
          </p:cNvPr>
          <p:cNvGraphicFramePr>
            <a:graphicFrameLocks noGrp="1"/>
          </p:cNvGraphicFramePr>
          <p:nvPr/>
        </p:nvGraphicFramePr>
        <p:xfrm>
          <a:off x="1008004" y="1600193"/>
          <a:ext cx="7127992" cy="4525978"/>
        </p:xfrm>
        <a:graphic>
          <a:graphicData uri="http://schemas.openxmlformats.org/drawingml/2006/table">
            <a:tbl>
              <a:tblPr/>
              <a:tblGrid>
                <a:gridCol w="2212920">
                  <a:extLst>
                    <a:ext uri="{9D8B030D-6E8A-4147-A177-3AD203B41FA5}">
                      <a16:colId xmlns:a16="http://schemas.microsoft.com/office/drawing/2014/main" val="3905241816"/>
                    </a:ext>
                  </a:extLst>
                </a:gridCol>
                <a:gridCol w="921576">
                  <a:extLst>
                    <a:ext uri="{9D8B030D-6E8A-4147-A177-3AD203B41FA5}">
                      <a16:colId xmlns:a16="http://schemas.microsoft.com/office/drawing/2014/main" val="1751124734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2917321411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3029300592"/>
                    </a:ext>
                  </a:extLst>
                </a:gridCol>
                <a:gridCol w="153596">
                  <a:extLst>
                    <a:ext uri="{9D8B030D-6E8A-4147-A177-3AD203B41FA5}">
                      <a16:colId xmlns:a16="http://schemas.microsoft.com/office/drawing/2014/main" val="1285226283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2157797570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2557643616"/>
                    </a:ext>
                  </a:extLst>
                </a:gridCol>
                <a:gridCol w="153596">
                  <a:extLst>
                    <a:ext uri="{9D8B030D-6E8A-4147-A177-3AD203B41FA5}">
                      <a16:colId xmlns:a16="http://schemas.microsoft.com/office/drawing/2014/main" val="969812122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3342826766"/>
                    </a:ext>
                  </a:extLst>
                </a:gridCol>
                <a:gridCol w="614384">
                  <a:extLst>
                    <a:ext uri="{9D8B030D-6E8A-4147-A177-3AD203B41FA5}">
                      <a16:colId xmlns:a16="http://schemas.microsoft.com/office/drawing/2014/main" val="1626961863"/>
                    </a:ext>
                  </a:extLst>
                </a:gridCol>
              </a:tblGrid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ED Attendances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733757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2020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2019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Difference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766386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Hospital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March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YTD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459608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Children's Health Ireland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Crumlin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2,463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8,228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3,518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10,474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867843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Paed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1,475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6,259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3,124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9,155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-52.8%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-31.6%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575309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Temple Street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2,647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9,799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4,708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14,437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-43.8%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2772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Dublin Midlands Hospitals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Naas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1,802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6,468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2,590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7,630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810009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Portlaoise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2,142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8,024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3,172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9,703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-17.3%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87859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James's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2,861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10,872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4,261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12,499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12369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Tallaght Adult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3,196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11,548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4,487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13,043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-11.5%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62534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Tullamore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2,073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7,449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2,920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8,589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021271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Ireland East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Mater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5,116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18,912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7,204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20,682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-8.6%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276893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Mullingar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2,117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7,662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3,231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9,523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-34.5%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-19.5%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32427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Navan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1,218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4,645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1,812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5,158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-9.9%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87951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Luke's Kilkenny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2,543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9,598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3,802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11,255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-33.1%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-14.7%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60039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St Vincent's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3,523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12,458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5,237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14,751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50330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Wexford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2,564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9,088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3,554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10,473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-27.9%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170268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RCSI Hospitals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Beaumont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3,528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12,468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5,034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14,393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-29.9%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44396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Cavan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2,003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7,171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2,911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8,680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-31.2%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-17.4%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321205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Connolly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2,802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9,763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3,570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10,458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-21.5%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-6.6%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0414348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OLOL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3,896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13,810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5,682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16,347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-31.4%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56845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Saolta Healthcare University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Galway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3,879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13,865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5,791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16,854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-17.7%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779164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Letterkenny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2,638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9,362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3,579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10,167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-26.3%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-7.9%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62021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Mayo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2,270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8,139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3,380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9,518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-14.5%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881121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Portiuncula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1,457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5,280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2,158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6,380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-17.2%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691487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Sligo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2,532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8,976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3,616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10,238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-30%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-12.3%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539606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South/South West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CUH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4,075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14,667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5,972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17,288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-31.8%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159940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Kerry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2,007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7,373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3,079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8,751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-34.8%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-15.7%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8923739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Mercy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1,921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6,941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2,884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8,549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-33.4%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-18.8%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128497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South Tipp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1,804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6,540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2,669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7,585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-32.4%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-13.8%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572310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Waterford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3,215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12,219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4,943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14,245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-14.2%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7274603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University of Limerick Hospital Group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Limerick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4,475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15,512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6,255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18,143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-28.5%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-14.5%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368351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E" sz="8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019682"/>
                  </a:ext>
                </a:extLst>
              </a:tr>
              <a:tr h="133117"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National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 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78,242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283,096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115,143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334,968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 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-32%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-15.5%</a:t>
                      </a:r>
                    </a:p>
                  </a:txBody>
                  <a:tcPr marL="3413" marR="3413" marT="341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7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90003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4100</Words>
  <Application>Microsoft Office PowerPoint</Application>
  <PresentationFormat>On-screen Show (4:3)</PresentationFormat>
  <Paragraphs>2049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Open Sans</vt:lpstr>
      <vt:lpstr>Trebuchet MS</vt:lpstr>
      <vt:lpstr>Office Theme</vt:lpstr>
      <vt:lpstr>National Acute Hospital Review</vt:lpstr>
      <vt:lpstr>Contents</vt:lpstr>
      <vt:lpstr>Executive Summary</vt:lpstr>
      <vt:lpstr>ED Attendances</vt:lpstr>
      <vt:lpstr>ED Attendances Trend (Bar)</vt:lpstr>
      <vt:lpstr>ED Attendances Age Profile Trend</vt:lpstr>
      <vt:lpstr>ED Attendances Age Profile Trend (% of Total)</vt:lpstr>
      <vt:lpstr>ED Attendances Age Profile</vt:lpstr>
      <vt:lpstr>ED Attendances Month &amp; YTD</vt:lpstr>
      <vt:lpstr>ED Attendances (Ages: 0-15) Month &amp; YTD</vt:lpstr>
      <vt:lpstr>ED Attendances (Ages: 75+) Month &amp; YTD</vt:lpstr>
      <vt:lpstr>ED Departures By Destination</vt:lpstr>
      <vt:lpstr>ED Admissions</vt:lpstr>
      <vt:lpstr>ED Admissions Trend (Bar)</vt:lpstr>
      <vt:lpstr>ED Admissions Age Profile</vt:lpstr>
      <vt:lpstr>ED Admissions Month &amp; YTD</vt:lpstr>
      <vt:lpstr>ED Admissions (Ages: 0-15) Month &amp; YTD</vt:lpstr>
      <vt:lpstr>ED Admissions (Ages: 75+) Month &amp; YTD</vt:lpstr>
      <vt:lpstr>Admission % by Hospital</vt:lpstr>
      <vt:lpstr>Admissions by Destination</vt:lpstr>
      <vt:lpstr>Quadrant Performance</vt:lpstr>
      <vt:lpstr>Note</vt:lpstr>
      <vt:lpstr>Trolleys per 100 Departures Vs Mean PET</vt:lpstr>
      <vt:lpstr>Trolleys per 100 Admissions Vs Mean Admitted PET</vt:lpstr>
      <vt:lpstr>Patient Experience Time</vt:lpstr>
      <vt:lpstr>Median PET By Hospital</vt:lpstr>
      <vt:lpstr>PET Performance</vt:lpstr>
      <vt:lpstr>PET Distribution</vt:lpstr>
      <vt:lpstr>PET 6 &amp; 9 Hour Performance By Hospital</vt:lpstr>
      <vt:lpstr>PET 6 &amp; 9 Hour Performance By Hospital (Admitted)</vt:lpstr>
      <vt:lpstr>PET 6 &amp; 9 Hour Performance By Hospital (Not-Admitted)</vt:lpstr>
      <vt:lpstr>PET &gt;= 24 Hours</vt:lpstr>
      <vt:lpstr>PET &gt;= 24 Hours (Ages 75+)</vt:lpstr>
      <vt:lpstr>Trolleys</vt:lpstr>
      <vt:lpstr>Trolleys Month &amp; YTD</vt:lpstr>
      <vt:lpstr>30-Day Moving Average (Year on Year Comparison)</vt:lpstr>
      <vt:lpstr>30-Day Moving Average</vt:lpstr>
      <vt:lpstr>Monthly Trolley Count by Hospital</vt:lpstr>
      <vt:lpstr>% Contribution to Trolley Count</vt:lpstr>
      <vt:lpstr>Change in YTD Trolley Count</vt:lpstr>
      <vt:lpstr>% Change in YTD Trolley Count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74</TotalTime>
  <Words>11</Words>
  <Application>Microsoft Office PowerPoint</Application>
  <PresentationFormat>On-screen Show (4:3)</PresentationFormat>
  <Paragraphs>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Untitled</vt:lpstr>
      <vt:lpstr>Section 1</vt:lpstr>
      <vt:lpstr>Slide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National Acute Hospital Review</dc:title>
  <dc:creator/>
  <cp:keywords/>
  <cp:lastModifiedBy>Jack Lyons</cp:lastModifiedBy>
  <cp:revision>1</cp:revision>
  <dcterms:created xsi:type="dcterms:W3CDTF">2020-04-08T15:43:45Z</dcterms:created>
  <dcterms:modified xsi:type="dcterms:W3CDTF">2020-04-08T15:49:16Z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March 2020</vt:lpwstr>
  </property>
  <property fmtid="{D5CDD505-2E9C-101B-9397-08002B2CF9AE}" pid="3" name="output">
    <vt:lpwstr/>
  </property>
  <property fmtid="{D5CDD505-2E9C-101B-9397-08002B2CF9AE}" pid="4" name="subtitle">
    <vt:lpwstr>Emergency Department</vt:lpwstr>
  </property>
</Properties>
</file>